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72" r:id="rId3"/>
    <p:sldId id="269" r:id="rId4"/>
    <p:sldId id="270" r:id="rId5"/>
    <p:sldId id="257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7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758C3A"/>
    <a:srgbClr val="023C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75" d="100"/>
          <a:sy n="75" d="100"/>
        </p:scale>
        <p:origin x="-203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D5AF-8AFA-4192-ABD2-43487849FAFD}" type="datetimeFigureOut">
              <a:rPr lang="es-MX" smtClean="0"/>
              <a:t>10/09/2008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2335B-2D1F-4FCE-AD4D-2B3704518590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48CB-4DB7-4D68-9628-563F86A41D47}" type="datetimeFigureOut">
              <a:rPr lang="es-MX" smtClean="0"/>
              <a:pPr/>
              <a:t>10/09/2008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B705-2832-4708-8CA9-073A12CA7173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B705-2832-4708-8CA9-073A12CA7173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75EF83-761D-4F09-B240-153E53CD27D8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767-EEA5-4273-832E-8BE2A1A02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05F13-0ED3-4F3C-9FA0-C564F7421E91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E4EF-49D0-42D0-A2C3-E8846EA27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85B7A-A7AC-42BB-A210-AA8675F08011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2346D-C770-48BC-979A-635B54624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3646B-0491-4635-ABDF-71879F037611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BB4E-1D36-4479-979D-D1275FD92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ED988-CA89-4FE5-BEB7-467B9D17089C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D897-96D8-48A4-9D4F-401CD4569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B9D25-33F7-4024-AB12-7219F1F48838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2B31-30B2-4063-B137-6D715C520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7F63E-35F3-4C0B-B1B1-82862829C061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182E3-4415-4B6C-9176-9419B913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4E6E9-55DC-4DE6-9B79-AE8C39895947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9C72-D76D-41EA-8FC0-A5F8F424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65649-CBFB-4747-939A-99A36A095437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A425B-05E2-4E37-8609-B100ABC8F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4FE95-AC77-4DD7-9897-21C0C023B498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CDC30-4459-47B4-9CC5-EF67F6BE2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2DAD2-B7DD-4D5B-9FA8-E7CB45FEE8E3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47F1-D4C8-4942-850A-CF914363D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27" descr="nb v rufghjf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8952DCBA-6EC1-4CD7-9EDF-4E7A2B8E447E}" type="datetimeFigureOut">
              <a:rPr lang="en-US"/>
              <a:pPr/>
              <a:t>9/10/2008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9B3C0BD-4D48-4719-A347-02E63E497C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412776"/>
            <a:ext cx="8496944" cy="3416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“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Great </a:t>
            </a:r>
            <a:r>
              <a:rPr lang="es-MX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is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</a:t>
            </a:r>
            <a:r>
              <a:rPr lang="es-MX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our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Lord and </a:t>
            </a:r>
            <a:r>
              <a:rPr lang="es-MX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worthy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of </a:t>
            </a:r>
            <a:r>
              <a:rPr lang="es-MX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our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</a:t>
            </a:r>
            <a:r>
              <a:rPr lang="es-MX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praise</a:t>
            </a:r>
            <a:r>
              <a:rPr lang="es-MX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”  </a:t>
            </a:r>
            <a:r>
              <a:rPr lang="es-MX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Psalm</a:t>
            </a:r>
            <a:r>
              <a:rPr lang="es-MX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Meiryo" pitchFamily="34" charset="-128"/>
                <a:cs typeface="Traditional Arabic" pitchFamily="2" charset="-78"/>
              </a:rPr>
              <a:t> 48:1</a:t>
            </a:r>
            <a:endParaRPr lang="es-MX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Meiryo" pitchFamily="34" charset="-12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54038" y="0"/>
            <a:ext cx="89899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 Our Soul Is More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</a:t>
            </a:r>
          </a:p>
          <a:p>
            <a:pPr marL="457200" indent="-457200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2.  Our Soul Is Not A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Bargaining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Tool</a:t>
            </a:r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>
              <a:buAutoNum type="arabicPeriod" startAt="3"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Lost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Based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On Our Rejection of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Saved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Upon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Our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Acceptance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Him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514350" indent="-51435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--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Notice: 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whosoever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will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come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after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me… » Vs. 34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--   Notice: 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whosoever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therefore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ashamed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me » Vs. 38 (Mark 8)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--   Notice:  « and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not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rich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toward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 » 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Speaking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the parable of the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foolish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 »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rich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man</a:t>
            </a:r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54038" y="0"/>
            <a:ext cx="898996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</a:t>
            </a:r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32656"/>
            <a:ext cx="8352928" cy="446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“And he </a:t>
            </a:r>
            <a:r>
              <a:rPr lang="en-US" sz="2000" b="1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spake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parable unto them, saying, The ground of a certain rich man brought forth plentifully: </a:t>
            </a:r>
          </a:p>
          <a:p>
            <a:r>
              <a:rPr lang="en-US" sz="2000" b="1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Luk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12:17  And he thought within himself, saying, What shall I do, because I have no room where to bestow my fruits?  And he said, This will I do: I will pull down my barns, and build greater; and there will I bestow all my fruits and my goods.  And I will say to my soul, Soul, thou hast much goods laid up for many years; take </a:t>
            </a:r>
            <a:r>
              <a:rPr lang="en-US" sz="2000" b="1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thine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ease, eat, drink, and be merry. But God said unto him, Thou fool, this night thy soul shall be required of thee: then whose shall those things be, which thou hast provided?  So is he that </a:t>
            </a:r>
            <a:r>
              <a:rPr lang="en-US" sz="2000" b="1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layeth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up treasure for himself, and is not rich toward God.” </a:t>
            </a:r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Luke 12:16-21</a:t>
            </a:r>
            <a:endParaRPr lang="es-MX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b="1" i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54038" y="0"/>
            <a:ext cx="898996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 Our Soul Is More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</a:t>
            </a:r>
          </a:p>
          <a:p>
            <a:pPr marL="457200" indent="-457200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2.  Our Soul Is Not A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Bargaining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Tool</a:t>
            </a:r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>
              <a:buAutoNum type="arabicPeriod" startAt="3"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Lost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Based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On Our Rejection of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Saved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Upon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Our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Acceptance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Him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514350" indent="-51435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--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Notice: 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whosoever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will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come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after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me… » Vs. 34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--   Notice: 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whosoever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therefore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ashamed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me » Vs. 38 (Mark 8)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--   Notice:  « and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not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rich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toward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 » 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Speaking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the parable of the « 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foolish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 »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rich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man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*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Foolish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for living a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selfish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life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*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Foolish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for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forgetting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life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uncertain</a:t>
            </a: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*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Foolish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for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providing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for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flesh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not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</a:t>
            </a:r>
          </a:p>
          <a:p>
            <a:pPr marL="514350" indent="-514350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</a:t>
            </a:r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54038" y="1268760"/>
            <a:ext cx="898996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 Our Soul Is More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</a:t>
            </a:r>
          </a:p>
          <a:p>
            <a:pPr marL="457200" indent="-45720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2.  Our Soul Is Not A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Bargaining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Tool</a:t>
            </a:r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>
              <a:buAutoNum type="arabicPeriod" startAt="3"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Lost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Based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On Our Rejection of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Saved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Upon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Our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Acceptance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Him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514350" indent="-514350"/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</a:t>
            </a:r>
          </a:p>
          <a:p>
            <a:pPr marL="514350" indent="-514350"/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Finally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 Is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well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your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soul?</a:t>
            </a:r>
          </a:p>
          <a:p>
            <a:pPr marL="514350" indent="-514350"/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If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are not in Christ,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your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	     not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well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save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your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soul, </a:t>
            </a:r>
          </a:p>
          <a:p>
            <a:pPr marL="514350" indent="-514350"/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come to 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Christ </a:t>
            </a:r>
            <a:r>
              <a:rPr lang="fr-FR" sz="2800" b="1" dirty="0" err="1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today</a:t>
            </a:r>
            <a:r>
              <a:rPr lang="fr-FR" sz="2800" b="1" dirty="0" smtClean="0">
                <a:solidFill>
                  <a:srgbClr val="7DD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!</a:t>
            </a:r>
            <a:endParaRPr lang="fr-FR" sz="3600" b="1" dirty="0" smtClean="0">
              <a:solidFill>
                <a:srgbClr val="7DD3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/>
            <a:endParaRPr lang="fr-F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606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Verdana" pitchFamily="34" charset="0"/>
              </a:rPr>
              <a:t>Jesus</a:t>
            </a: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Verdana" pitchFamily="34" charset="0"/>
              </a:rPr>
              <a:t>Said</a:t>
            </a: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Verdana" pitchFamily="34" charset="0"/>
              </a:rPr>
              <a:t>Concerning</a:t>
            </a: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</a:rPr>
              <a:t> Our </a:t>
            </a:r>
            <a:r>
              <a:rPr lang="fr-FR" sz="3200" dirty="0" err="1" smtClean="0">
                <a:solidFill>
                  <a:schemeClr val="bg1"/>
                </a:solidFill>
                <a:latin typeface="Verdana" pitchFamily="34" charset="0"/>
              </a:rPr>
              <a:t>Greatest</a:t>
            </a: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</a:rPr>
              <a:t> Possession…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33795" name="Picture 22" descr="bvcb dfbvc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9109075" cy="21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400" b="1" dirty="0" err="1" smtClean="0">
                <a:solidFill>
                  <a:srgbClr val="023CB1"/>
                </a:solidFill>
                <a:latin typeface="Verdana" pitchFamily="34" charset="0"/>
              </a:rPr>
              <a:t>What</a:t>
            </a:r>
            <a:r>
              <a:rPr lang="fr-FR" sz="4400" b="1" dirty="0" smtClean="0">
                <a:solidFill>
                  <a:srgbClr val="023CB1"/>
                </a:solidFill>
                <a:latin typeface="Verdana" pitchFamily="34" charset="0"/>
              </a:rPr>
              <a:t> </a:t>
            </a:r>
            <a:r>
              <a:rPr lang="fr-FR" sz="4400" b="1" dirty="0" err="1" smtClean="0">
                <a:solidFill>
                  <a:srgbClr val="023CB1"/>
                </a:solidFill>
                <a:latin typeface="Verdana" pitchFamily="34" charset="0"/>
              </a:rPr>
              <a:t>Jesus</a:t>
            </a:r>
            <a:r>
              <a:rPr lang="fr-FR" sz="4400" b="1" dirty="0" smtClean="0">
                <a:solidFill>
                  <a:srgbClr val="023CB1"/>
                </a:solidFill>
                <a:latin typeface="Verdana" pitchFamily="34" charset="0"/>
              </a:rPr>
              <a:t> </a:t>
            </a:r>
            <a:r>
              <a:rPr lang="fr-FR" sz="4400" b="1" dirty="0" err="1" smtClean="0">
                <a:solidFill>
                  <a:srgbClr val="023CB1"/>
                </a:solidFill>
                <a:latin typeface="Verdana" pitchFamily="34" charset="0"/>
              </a:rPr>
              <a:t>Said</a:t>
            </a:r>
            <a:r>
              <a:rPr lang="fr-FR" sz="4400" b="1" dirty="0" smtClean="0">
                <a:solidFill>
                  <a:srgbClr val="023CB1"/>
                </a:solidFill>
                <a:latin typeface="Verdana" pitchFamily="34" charset="0"/>
              </a:rPr>
              <a:t> Of          Our </a:t>
            </a:r>
            <a:r>
              <a:rPr lang="fr-FR" sz="4400" b="1" dirty="0" err="1" smtClean="0">
                <a:solidFill>
                  <a:srgbClr val="023CB1"/>
                </a:solidFill>
                <a:latin typeface="Verdana" pitchFamily="34" charset="0"/>
              </a:rPr>
              <a:t>Greatest</a:t>
            </a:r>
            <a:r>
              <a:rPr lang="fr-FR" sz="4400" b="1" dirty="0" smtClean="0">
                <a:solidFill>
                  <a:srgbClr val="023CB1"/>
                </a:solidFill>
                <a:latin typeface="Verdana" pitchFamily="34" charset="0"/>
              </a:rPr>
              <a:t> Possession</a:t>
            </a:r>
            <a:endParaRPr lang="fr-FR" sz="4400" b="1" dirty="0">
              <a:solidFill>
                <a:srgbClr val="023CB1"/>
              </a:solidFill>
              <a:latin typeface="Verdana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Verdana" pitchFamily="34" charset="0"/>
              </a:rPr>
              <a:t>Mark </a:t>
            </a:r>
            <a:r>
              <a:rPr lang="fr-FR" sz="2800" b="1" i="1" dirty="0">
                <a:solidFill>
                  <a:srgbClr val="FFFF00"/>
                </a:solidFill>
                <a:latin typeface="Verdana" pitchFamily="34" charset="0"/>
              </a:rPr>
              <a:t>8:36,37; </a:t>
            </a:r>
            <a:r>
              <a:rPr lang="fr-FR" sz="2800" b="1" i="1" dirty="0" smtClean="0">
                <a:solidFill>
                  <a:srgbClr val="FFFF00"/>
                </a:solidFill>
                <a:latin typeface="Verdana" pitchFamily="34" charset="0"/>
              </a:rPr>
              <a:t>Matthew </a:t>
            </a:r>
            <a:r>
              <a:rPr lang="fr-FR" sz="2800" b="1" i="1" dirty="0">
                <a:solidFill>
                  <a:srgbClr val="FFFF00"/>
                </a:solidFill>
                <a:latin typeface="Verdana" pitchFamily="34" charset="0"/>
              </a:rPr>
              <a:t>16:24-27</a:t>
            </a:r>
            <a:endParaRPr lang="fr-FR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This story has circulated in religious periodicals:  </a:t>
            </a:r>
            <a:r>
              <a:rPr lang="en-US" sz="2400" b="1" i="1" dirty="0" smtClean="0">
                <a:solidFill>
                  <a:srgbClr val="FFC000"/>
                </a:solidFill>
              </a:rPr>
              <a:t>“Around 200 years ago, the tomb of Charlemagne, was opened. His body, sitting upright, clothed with royal garments, and a scepter in his bony hand. On his knees lay the Holy Scriptures, with a lifeless, bony finger pointing to Mark 8:36: “For what shall      it profit a man, if he shall gain the whole world,        and lose his own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soul?”  </a:t>
            </a:r>
            <a:r>
              <a:rPr lang="en-US" sz="2400" b="1" dirty="0" smtClean="0">
                <a:solidFill>
                  <a:schemeClr val="bg1"/>
                </a:solidFill>
              </a:rPr>
              <a:t>(Unknown Source)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/>
        </p:nvGraphicFramePr>
        <p:xfrm>
          <a:off x="35496" y="4429625"/>
          <a:ext cx="2195736" cy="2428375"/>
        </p:xfrm>
        <a:graphic>
          <a:graphicData uri="http://schemas.openxmlformats.org/presentationml/2006/ole">
            <p:oleObj spid="_x0000_s46082" name="Photo Editor Photo" r:id="rId3" imgW="1905266" imgH="2400635" progId="">
              <p:embed/>
            </p:oleObj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915816" y="5157192"/>
            <a:ext cx="42755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</a:rPr>
              <a:t>Charlemagne</a:t>
            </a:r>
            <a:r>
              <a:rPr lang="es-MX" sz="2400" b="1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(Charles </a:t>
            </a:r>
            <a:r>
              <a:rPr lang="es-MX" sz="2400" b="1" dirty="0" err="1" smtClean="0">
                <a:solidFill>
                  <a:schemeClr val="bg1"/>
                </a:solidFill>
              </a:rPr>
              <a:t>the</a:t>
            </a:r>
            <a:r>
              <a:rPr lang="es-MX" sz="2400" b="1" dirty="0" smtClean="0">
                <a:solidFill>
                  <a:schemeClr val="bg1"/>
                </a:solidFill>
              </a:rPr>
              <a:t> Great): 742-814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King of France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/>
        </p:nvGraphicFramePr>
        <p:xfrm>
          <a:off x="7488832" y="3422831"/>
          <a:ext cx="1619672" cy="3390545"/>
        </p:xfrm>
        <a:graphic>
          <a:graphicData uri="http://schemas.openxmlformats.org/presentationml/2006/ole">
            <p:oleObj spid="_x0000_s46083" name="Photo Editor Photo" r:id="rId4" imgW="1419048" imgH="29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1189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Verdana" pitchFamily="34" charset="0"/>
              </a:rPr>
              <a:t>Intro: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68313" y="620713"/>
            <a:ext cx="813593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342900" indent="-342900" algn="just">
              <a:buFontTx/>
              <a:buAutoNum type="arabicPeriod"/>
            </a:pP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Perhaps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Emperor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Charlemange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recognized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the value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one’s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soul, more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so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than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the power and riches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possessed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may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never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know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true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intentions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However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do know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- 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Man has a soul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- 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This soul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great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value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- 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This soul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eternal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and,  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- 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This soul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may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be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lost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3.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call « soul »?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4.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In the Bible,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word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(soul) has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several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uses: 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(1)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When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refering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to a </a:t>
            </a:r>
            <a:r>
              <a:rPr lang="fr-FR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person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(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Ex. 1:5;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Acts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2:41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(2)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When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refering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to </a:t>
            </a:r>
            <a:r>
              <a:rPr lang="fr-FR" sz="2000" b="1" dirty="0" err="1" smtClean="0">
                <a:solidFill>
                  <a:srgbClr val="FFC000"/>
                </a:solidFill>
                <a:latin typeface="Verdana" pitchFamily="34" charset="0"/>
              </a:rPr>
              <a:t>physical</a:t>
            </a:r>
            <a:r>
              <a:rPr lang="fr-FR" sz="2000" b="1" dirty="0" smtClean="0">
                <a:solidFill>
                  <a:srgbClr val="FFC000"/>
                </a:solidFill>
                <a:latin typeface="Verdana" pitchFamily="34" charset="0"/>
              </a:rPr>
              <a:t> life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Gen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. 1:20, 21, 30)</a:t>
            </a: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(3)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When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refering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to </a:t>
            </a:r>
            <a:r>
              <a:rPr lang="fr-FR" sz="2000" b="1" dirty="0" smtClean="0">
                <a:solidFill>
                  <a:srgbClr val="FFC000"/>
                </a:solidFill>
                <a:latin typeface="Verdana" pitchFamily="34" charset="0"/>
              </a:rPr>
              <a:t>feelings, </a:t>
            </a:r>
            <a:r>
              <a:rPr lang="fr-FR" sz="2000" b="1" dirty="0" err="1" smtClean="0">
                <a:solidFill>
                  <a:srgbClr val="FFC000"/>
                </a:solidFill>
                <a:latin typeface="Verdana" pitchFamily="34" charset="0"/>
              </a:rPr>
              <a:t>emotions</a:t>
            </a:r>
            <a:r>
              <a:rPr lang="fr-FR" sz="2000" b="1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Acts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4:32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342900" indent="-3429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(4)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When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refering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to the </a:t>
            </a:r>
            <a:r>
              <a:rPr lang="fr-FR" sz="2000" b="1" dirty="0" err="1" smtClean="0">
                <a:solidFill>
                  <a:srgbClr val="FFC000"/>
                </a:solidFill>
                <a:latin typeface="Verdana" pitchFamily="34" charset="0"/>
              </a:rPr>
              <a:t>inner</a:t>
            </a:r>
            <a:r>
              <a:rPr lang="fr-FR" sz="2000" b="1" dirty="0" smtClean="0">
                <a:solidFill>
                  <a:srgbClr val="FFC000"/>
                </a:solidFill>
                <a:latin typeface="Verdana" pitchFamily="34" charset="0"/>
              </a:rPr>
              <a:t> man, the spirit, the </a:t>
            </a:r>
            <a:r>
              <a:rPr lang="fr-FR" sz="2000" b="1" dirty="0" err="1" smtClean="0">
                <a:solidFill>
                  <a:srgbClr val="FFC000"/>
                </a:solidFill>
                <a:latin typeface="Verdana" pitchFamily="34" charset="0"/>
              </a:rPr>
              <a:t>immortal</a:t>
            </a:r>
            <a:r>
              <a:rPr lang="fr-FR" sz="2000" b="1" dirty="0" smtClean="0">
                <a:solidFill>
                  <a:srgbClr val="FFC000"/>
                </a:solidFill>
                <a:latin typeface="Verdana" pitchFamily="34" charset="0"/>
              </a:rPr>
              <a:t> part of man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– This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the application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                              							       verse</a:t>
            </a:r>
            <a:endParaRPr lang="fr-FR" sz="2000" u="sng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47664" y="5722938"/>
            <a:ext cx="7596336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latin typeface="Verdana" pitchFamily="34" charset="0"/>
              </a:rPr>
              <a:t>Mark </a:t>
            </a:r>
            <a:r>
              <a:rPr lang="fr-FR" sz="2400" b="1" i="1" dirty="0">
                <a:solidFill>
                  <a:schemeClr val="bg1"/>
                </a:solidFill>
                <a:latin typeface="Verdana" pitchFamily="34" charset="0"/>
              </a:rPr>
              <a:t>8:36,37; </a:t>
            </a:r>
            <a:r>
              <a:rPr lang="fr-FR" sz="2400" b="1" i="1" dirty="0" smtClean="0">
                <a:solidFill>
                  <a:schemeClr val="bg1"/>
                </a:solidFill>
                <a:latin typeface="Verdana" pitchFamily="34" charset="0"/>
              </a:rPr>
              <a:t>Matthew </a:t>
            </a:r>
            <a:r>
              <a:rPr lang="fr-FR" sz="2400" b="1" i="1" dirty="0">
                <a:solidFill>
                  <a:schemeClr val="bg1"/>
                </a:solidFill>
                <a:latin typeface="Verdana" pitchFamily="34" charset="0"/>
              </a:rPr>
              <a:t>16:24-27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23528" y="2178050"/>
            <a:ext cx="849694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made in the image of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--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Created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this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way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Gen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1:26,27</a:t>
            </a: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--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God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does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not have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physical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body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like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us, Jn</a:t>
            </a:r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4:24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--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Our soul, (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inner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person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spirit)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made in the image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God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--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Our soul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helps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us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understand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life,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death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eternity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helps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us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reason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distinguish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good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from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evil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our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sense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morality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justice, love,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hate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, etc. </a:t>
            </a: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r>
              <a:rPr lang="fr-FR" sz="2400" dirty="0">
                <a:solidFill>
                  <a:schemeClr val="bg1"/>
                </a:solidFill>
                <a:latin typeface="Verdana" pitchFamily="34" charset="0"/>
              </a:rPr>
              <a:t>        </a:t>
            </a:r>
          </a:p>
          <a:p>
            <a:pPr marL="457200" indent="-457200" algn="just">
              <a:buFontTx/>
              <a:buChar char="•"/>
            </a:pPr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51720" y="5733256"/>
            <a:ext cx="7092280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Mark 8:36,37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Matthew 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16:24-27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Jesus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Said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Concerning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Greatest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Possession …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80938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More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/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The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11560" y="1988840"/>
            <a:ext cx="80645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made in the image of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have control over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endParaRPr lang="fr-F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--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can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control attitudes,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thoughts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personality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the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way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live (Rom. 12:1,2; Col. 3:12-15)</a:t>
            </a:r>
          </a:p>
          <a:p>
            <a:pPr marL="457200" indent="-457200" algn="just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    -- Soul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is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renewed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day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by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day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sz="2400" b="1" i="1" dirty="0" smtClean="0">
                <a:solidFill>
                  <a:srgbClr val="FFFF00"/>
                </a:solidFill>
              </a:rPr>
              <a:t>”but though our outward man perish, yet the inward man is renewed day by day” (2 Cor. 4:16)</a:t>
            </a: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51720" y="5733256"/>
            <a:ext cx="7092280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Mark 8:36,37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Matthew 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16:24-27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Jesus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Said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Concerning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Our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Greatest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Possession…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39750" y="980728"/>
            <a:ext cx="80938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More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/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The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11560" y="1988840"/>
            <a:ext cx="80645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made in the image of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have control over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lives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forever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-- Our bodies die, return to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dust</a:t>
            </a:r>
            <a:endParaRPr lang="fr-F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   -- Our Soul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does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not die,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returns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to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God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(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Gen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. 3:19;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Ecc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. 12:7)</a:t>
            </a:r>
          </a:p>
          <a:p>
            <a:pPr marL="457200" indent="-457200" algn="just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   -- Our soul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needs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to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be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right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God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how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live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will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determine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our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eternity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Ps. 90:10; 2 Cor 5.10</a:t>
            </a:r>
          </a:p>
          <a:p>
            <a:pPr marL="457200" indent="-457200" algn="just"/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                -- « Is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it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well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my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soul »</a:t>
            </a:r>
          </a:p>
          <a:p>
            <a:pPr marL="457200" indent="-457200" algn="just"/>
            <a:endParaRPr lang="fr-F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51720" y="5733256"/>
            <a:ext cx="7092280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Mark 8:36,37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fr-FR" sz="2800" b="1" i="1" dirty="0" smtClean="0">
                <a:solidFill>
                  <a:schemeClr val="bg1"/>
                </a:solidFill>
                <a:latin typeface="Verdana" pitchFamily="34" charset="0"/>
              </a:rPr>
              <a:t>Matthew </a:t>
            </a:r>
            <a:r>
              <a:rPr lang="fr-FR" sz="2800" b="1" i="1" dirty="0">
                <a:solidFill>
                  <a:schemeClr val="bg1"/>
                </a:solidFill>
                <a:latin typeface="Verdana" pitchFamily="34" charset="0"/>
              </a:rPr>
              <a:t>16:24-27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39750" y="980728"/>
            <a:ext cx="80938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 Soul Is More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/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The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Verdana" pitchFamily="34" charset="0"/>
              </a:rPr>
              <a:t>Jesus</a:t>
            </a:r>
            <a:r>
              <a:rPr lang="fr-FR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Verdana" pitchFamily="34" charset="0"/>
              </a:rPr>
              <a:t>Said</a:t>
            </a:r>
            <a:r>
              <a:rPr lang="fr-FR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Verdana" pitchFamily="34" charset="0"/>
              </a:rPr>
              <a:t>Concerning</a:t>
            </a:r>
            <a:r>
              <a:rPr lang="fr-FR" dirty="0" smtClean="0">
                <a:solidFill>
                  <a:schemeClr val="bg1"/>
                </a:solidFill>
                <a:latin typeface="Verdana" pitchFamily="34" charset="0"/>
              </a:rPr>
              <a:t> Our </a:t>
            </a:r>
            <a:r>
              <a:rPr lang="fr-FR" dirty="0" err="1" smtClean="0">
                <a:solidFill>
                  <a:schemeClr val="bg1"/>
                </a:solidFill>
                <a:latin typeface="Verdana" pitchFamily="34" charset="0"/>
              </a:rPr>
              <a:t>Greatest</a:t>
            </a:r>
            <a:r>
              <a:rPr lang="fr-FR" dirty="0" smtClean="0">
                <a:solidFill>
                  <a:schemeClr val="bg1"/>
                </a:solidFill>
                <a:latin typeface="Verdana" pitchFamily="34" charset="0"/>
              </a:rPr>
              <a:t> Possession…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11560" y="1988840"/>
            <a:ext cx="80645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made in the image of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have control over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lives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forever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Because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gave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his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life for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-- Soul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destined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for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punishment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, due to sin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   -- Christ shed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his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blood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to </a:t>
            </a:r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</a:rPr>
              <a:t>save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 us, « </a:t>
            </a:r>
            <a:r>
              <a:rPr lang="en-US" sz="2400" b="1" i="1" dirty="0" smtClean="0">
                <a:solidFill>
                  <a:srgbClr val="FFFF00"/>
                </a:solidFill>
              </a:rPr>
              <a:t>ye were not redeemed with corruptible things, as silver and gold, from your vain conversation received by          	     tradition from your fathers; But with the   	            precious blood of Christ, as of a lamb 	              without blemish and without spot”</a:t>
            </a:r>
            <a:endParaRPr lang="fr-FR" sz="2400" b="1" i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457200" indent="-457200" algn="just"/>
            <a:endParaRPr lang="fr-F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What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Jesus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Said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Concerning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Our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Greatest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Possession…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39750" y="980728"/>
            <a:ext cx="83760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Our Soul Is More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/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The </a:t>
            </a:r>
            <a:r>
              <a:rPr lang="fr-F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11560" y="1844824"/>
            <a:ext cx="80645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Char char="•"/>
            </a:pP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speaking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gains and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losses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uses the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words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«</a:t>
            </a:r>
            <a:r>
              <a:rPr lang="fr-F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gain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fr-F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profit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fr-F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exchange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 »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make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« deal »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where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</a:t>
            </a:r>
          </a:p>
          <a:p>
            <a:pPr marL="457200" indent="-457200" algn="just"/>
            <a:endParaRPr lang="fr-F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INCALCULABLE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–more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the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world!</a:t>
            </a:r>
          </a:p>
          <a:p>
            <a:pPr marL="457200" indent="-457200" algn="just"/>
            <a:endParaRPr lang="fr-F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IRREPLACEABLE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should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cannot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replaced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like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some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things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life</a:t>
            </a:r>
          </a:p>
          <a:p>
            <a:pPr marL="457200" indent="-457200" algn="just">
              <a:buFontTx/>
              <a:buChar char="•"/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UNFORGIVEABLE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having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 and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die in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condition, do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expect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to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forgiven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?</a:t>
            </a:r>
          </a:p>
          <a:p>
            <a:pPr marL="457200" indent="-457200" algn="just"/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Will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sell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soul for « X »?  </a:t>
            </a:r>
          </a:p>
          <a:p>
            <a:pPr marL="457200" indent="-457200" algn="just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  X = riches,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pleasures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fame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          </a:t>
            </a:r>
          </a:p>
          <a:p>
            <a:pPr marL="457200" indent="-457200" algn="just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         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Heb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12:15-17</a:t>
            </a:r>
          </a:p>
          <a:p>
            <a:pPr marL="457200" indent="-457200" algn="just">
              <a:buFontTx/>
              <a:buChar char="•"/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>
              <a:buFontTx/>
              <a:buChar char="•"/>
            </a:pPr>
            <a:endParaRPr lang="es-MX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 algn="just"/>
            <a:endParaRPr lang="fr-F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algn="just"/>
            <a:endParaRPr lang="fr-FR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67544" y="0"/>
            <a:ext cx="8989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 Our Soul Is More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Valuable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	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Whole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World</a:t>
            </a:r>
          </a:p>
          <a:p>
            <a:pPr marL="457200" indent="-45720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2.  Our Soul Is Not A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Bargaining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Tool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</a:p>
          <a:p>
            <a:pPr marL="457200" indent="-457200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« Not For Sale »</a:t>
            </a:r>
          </a:p>
          <a:p>
            <a:pPr marL="457200" indent="-457200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8943</TotalTime>
  <Words>922</Words>
  <Application>Microsoft Office PowerPoint</Application>
  <PresentationFormat>On-screen Show (4:3)</PresentationFormat>
  <Paragraphs>127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Modèle par défaut</vt:lpstr>
      <vt:lpstr>Custom Design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Valor Del Alma</dc:title>
  <dc:creator>Jorge Maldonado</dc:creator>
  <dc:description>Image credit to FreeDigitalPhotos.net</dc:description>
  <cp:lastModifiedBy>Maldonado Nursery</cp:lastModifiedBy>
  <cp:revision>50</cp:revision>
  <dcterms:created xsi:type="dcterms:W3CDTF">2009-03-23T15:23:24Z</dcterms:created>
  <dcterms:modified xsi:type="dcterms:W3CDTF">2008-09-10T16:22:31Z</dcterms:modified>
</cp:coreProperties>
</file>